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65" r:id="rId5"/>
    <p:sldId id="271" r:id="rId6"/>
    <p:sldId id="267" r:id="rId7"/>
    <p:sldId id="258" r:id="rId8"/>
    <p:sldId id="277" r:id="rId9"/>
    <p:sldId id="257" r:id="rId10"/>
    <p:sldId id="260" r:id="rId11"/>
    <p:sldId id="266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7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76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0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tags" Target="../tags/tag69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1.x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73.xml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4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20775" y="1647825"/>
            <a:ext cx="9799320" cy="1403350"/>
          </a:xfrm>
        </p:spPr>
        <p:txBody>
          <a:bodyPr>
            <a:normAutofit fontScale="90000"/>
          </a:bodyPr>
          <a:p>
            <a:pPr algn="ctr"/>
            <a:r>
              <a:rPr lang="zh-CN" altLang="zh-CN"/>
              <a:t>综合设计与实践C答辩</a:t>
            </a:r>
            <a:br>
              <a:rPr lang="zh-CN" altLang="zh-CN"/>
            </a:br>
            <a:r>
              <a:rPr lang="en-US" altLang="zh-CN" sz="2700"/>
              <a:t>——自主智能无人装置与系统</a:t>
            </a:r>
            <a:endParaRPr lang="en-US" altLang="zh-CN" sz="27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90" y="3444240"/>
            <a:ext cx="6357620" cy="2237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27170" y="5892800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指导老师：张伟、刘成菊、刘润田、李</a:t>
            </a:r>
            <a:r>
              <a:rPr lang="zh-CN" altLang="en-US"/>
              <a:t>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2229485"/>
            <a:ext cx="9799320" cy="1255395"/>
          </a:xfrm>
        </p:spPr>
        <p:txBody>
          <a:bodyPr/>
          <a:p>
            <a:r>
              <a:rPr lang="zh-CN" altLang="en-US"/>
              <a:t>谢谢</a:t>
            </a:r>
            <a:r>
              <a:rPr lang="zh-CN" altLang="en-US"/>
              <a:t>大家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57705" y="5258435"/>
            <a:ext cx="808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获奖情况：齐晓燕</a:t>
            </a:r>
            <a:r>
              <a:rPr lang="en-US" altLang="zh-CN"/>
              <a:t>  </a:t>
            </a:r>
            <a:r>
              <a:rPr lang="zh-CN" altLang="en-US"/>
              <a:t>全国大学生智能汽车竞赛讯飞家庭服务机器人</a:t>
            </a:r>
            <a:r>
              <a:rPr lang="en-US" altLang="zh-CN"/>
              <a:t>——</a:t>
            </a:r>
            <a:r>
              <a:rPr lang="zh-CN" altLang="en-US"/>
              <a:t>省赛二等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任务</a:t>
            </a:r>
            <a:r>
              <a:rPr lang="zh-CN" altLang="en-US"/>
              <a:t>架构及开发路径选择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987550"/>
            <a:ext cx="5647055" cy="3977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31107"/>
          <a:stretch>
            <a:fillRect/>
          </a:stretch>
        </p:blipFill>
        <p:spPr>
          <a:xfrm>
            <a:off x="6459855" y="2742565"/>
            <a:ext cx="5522595" cy="28346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295" y="294710"/>
            <a:ext cx="10969200" cy="705600"/>
          </a:xfrm>
        </p:spPr>
        <p:txBody>
          <a:bodyPr/>
          <a:p>
            <a:r>
              <a:rPr lang="zh-CN" altLang="en-US"/>
              <a:t>数字世界服务端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05225" y="521970"/>
            <a:ext cx="218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及相关</a:t>
            </a:r>
            <a:r>
              <a:rPr lang="en-US" altLang="zh-CN"/>
              <a:t>UML</a:t>
            </a:r>
            <a:r>
              <a:rPr lang="zh-CN" altLang="en-US"/>
              <a:t>图</a:t>
            </a:r>
            <a:r>
              <a:rPr lang="en-US" altLang="zh-CN"/>
              <a:t>(</a:t>
            </a:r>
            <a:r>
              <a:rPr lang="zh-CN" altLang="en-US"/>
              <a:t>部分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10820" y="3385185"/>
            <a:ext cx="451802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在服务端有三种仿真车辆，都继承SimCar抽象类</a:t>
            </a:r>
            <a:endParaRPr lang="zh-CN" altLang="en-US" sz="1600"/>
          </a:p>
          <a:p>
            <a:pPr algn="l"/>
            <a:r>
              <a:rPr lang="zh-CN" altLang="en-US" sz="1600"/>
              <a:t>1. SimCarVirtualCar，存粹由服务端管理</a:t>
            </a:r>
            <a:endParaRPr lang="zh-CN" altLang="en-US" sz="1600"/>
          </a:p>
          <a:p>
            <a:pPr algn="l"/>
            <a:r>
              <a:rPr lang="zh-CN" altLang="en-US" sz="1600"/>
              <a:t>2. SimCarPhoneCar，与手机端保持同步</a:t>
            </a:r>
            <a:endParaRPr lang="zh-CN" altLang="en-US" sz="1600"/>
          </a:p>
          <a:p>
            <a:pPr algn="l"/>
            <a:r>
              <a:rPr lang="zh-CN" altLang="en-US" sz="1600"/>
              <a:t>3. SimCarMatlabCar，与Matlab端保持同步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6559550" y="12763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任务分配及快照</a:t>
            </a:r>
            <a:r>
              <a:rPr lang="zh-CN" altLang="en-US" sz="2400" b="1"/>
              <a:t>拍摄线程类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210820" y="4388485"/>
            <a:ext cx="557657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同时这三种车都有各自的运行线程，</a:t>
            </a:r>
            <a:endParaRPr lang="zh-CN" altLang="en-US" sz="1600"/>
          </a:p>
          <a:p>
            <a:pPr algn="l"/>
            <a:r>
              <a:rPr lang="zh-CN" altLang="en-US" sz="1600"/>
              <a:t>实现了SimCarRunThread接口。</a:t>
            </a:r>
            <a:endParaRPr lang="zh-CN" altLang="en-US" sz="1600"/>
          </a:p>
          <a:p>
            <a:pPr algn="l"/>
            <a:r>
              <a:rPr lang="en-US" altLang="zh-CN" sz="1600"/>
              <a:t>1. VirtualCarRunThread</a:t>
            </a:r>
            <a:r>
              <a:rPr lang="zh-CN" altLang="en-US" sz="1600"/>
              <a:t>是纯粹由服务器管理的车辆运行线程</a:t>
            </a:r>
            <a:endParaRPr lang="zh-CN" altLang="en-US" sz="1600"/>
          </a:p>
          <a:p>
            <a:pPr algn="l"/>
            <a:r>
              <a:rPr lang="en-US" altLang="zh-CN" sz="1600"/>
              <a:t>2. MatlabCarRunThread</a:t>
            </a:r>
            <a:r>
              <a:rPr lang="zh-CN" altLang="en-US" sz="1600"/>
              <a:t>是与</a:t>
            </a:r>
            <a:r>
              <a:rPr lang="en-US" altLang="zh-CN" sz="1600"/>
              <a:t>Matlab</a:t>
            </a:r>
            <a:r>
              <a:rPr lang="zh-CN" altLang="en-US" sz="1600"/>
              <a:t>同步的运行线程</a:t>
            </a:r>
            <a:endParaRPr lang="zh-CN" altLang="en-US" sz="1600"/>
          </a:p>
          <a:p>
            <a:pPr algn="l"/>
            <a:r>
              <a:rPr lang="en-US" altLang="zh-CN" sz="1600"/>
              <a:t>3. PhoneCarRunThread</a:t>
            </a:r>
            <a:r>
              <a:rPr lang="zh-CN" altLang="en-US" sz="1600"/>
              <a:t>是与手机模拟车同步的线程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1460500"/>
            <a:ext cx="4312285" cy="17818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59855" y="588010"/>
            <a:ext cx="55422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除了车辆各自的运行线程，服务端也设置了其他的</a:t>
            </a:r>
            <a:endParaRPr lang="zh-CN" altLang="en-US"/>
          </a:p>
          <a:p>
            <a:pPr algn="l"/>
            <a:r>
              <a:rPr lang="zh-CN" altLang="en-US"/>
              <a:t>线程：</a:t>
            </a:r>
            <a:r>
              <a:rPr lang="en-US" altLang="zh-CN"/>
              <a:t>TaskAllocateThread</a:t>
            </a:r>
            <a:r>
              <a:rPr lang="zh-CN" altLang="en-US"/>
              <a:t>、</a:t>
            </a:r>
            <a:r>
              <a:rPr lang="en-US" altLang="zh-CN"/>
              <a:t>SnapshotThread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对于这两个线程，我才用了定时任务线程池用于</a:t>
            </a:r>
            <a:r>
              <a:rPr lang="zh-CN" altLang="en-US"/>
              <a:t>管理</a:t>
            </a:r>
            <a:endParaRPr lang="zh-CN" altLang="en-US"/>
          </a:p>
          <a:p>
            <a:pPr algn="l"/>
            <a:r>
              <a:rPr lang="zh-CN" altLang="en-US"/>
              <a:t>首先创建</a:t>
            </a:r>
            <a:r>
              <a:rPr lang="zh-CN" altLang="en-US"/>
              <a:t>一个Executors.newScheduledThreadPool，</a:t>
            </a:r>
            <a:endParaRPr lang="zh-CN" altLang="en-US"/>
          </a:p>
          <a:p>
            <a:pPr algn="l"/>
            <a:r>
              <a:rPr lang="zh-CN" altLang="en-US"/>
              <a:t>然后在</a:t>
            </a:r>
            <a:r>
              <a:rPr lang="en-US" altLang="zh-CN"/>
              <a:t>SimWorld</a:t>
            </a:r>
            <a:r>
              <a:rPr lang="zh-CN" altLang="en-US"/>
              <a:t>初始化结束后开启这两个定时</a:t>
            </a:r>
            <a:r>
              <a:rPr lang="zh-CN" altLang="en-US"/>
              <a:t>任务。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9225" y="100012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模拟车及运行</a:t>
            </a:r>
            <a:r>
              <a:rPr lang="zh-CN" altLang="en-US" sz="2400" b="1"/>
              <a:t>线程</a:t>
            </a:r>
            <a:endParaRPr lang="zh-CN" altLang="en-US" sz="2400" b="1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30" y="2099310"/>
            <a:ext cx="3147695" cy="13881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559550" y="3665855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通信线程类（网络</a:t>
            </a:r>
            <a:r>
              <a:rPr lang="zh-CN" altLang="en-US" sz="2400" b="1"/>
              <a:t>通信模块）</a:t>
            </a:r>
            <a:endParaRPr lang="zh-CN" altLang="en-US" sz="2400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7480" y="4879975"/>
            <a:ext cx="1684655" cy="12001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679565" y="4032250"/>
            <a:ext cx="55124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通信线程由</a:t>
            </a:r>
            <a:r>
              <a:rPr lang="en-US" altLang="zh-CN"/>
              <a:t>SimWorld</a:t>
            </a:r>
            <a:r>
              <a:rPr lang="zh-CN" altLang="en-US"/>
              <a:t>进行创建和管理，在初始化时，</a:t>
            </a:r>
            <a:endParaRPr lang="zh-CN" altLang="en-US"/>
          </a:p>
          <a:p>
            <a:r>
              <a:rPr lang="zh-CN" altLang="en-US"/>
              <a:t>需要进行</a:t>
            </a:r>
            <a:r>
              <a:rPr lang="en-US" altLang="zh-CN"/>
              <a:t>Socket</a:t>
            </a:r>
            <a:r>
              <a:rPr lang="zh-CN" altLang="en-US"/>
              <a:t>的连接然后由</a:t>
            </a:r>
            <a:r>
              <a:rPr lang="en-US" altLang="zh-CN"/>
              <a:t>SimWorld</a:t>
            </a:r>
            <a:r>
              <a:rPr lang="zh-CN" altLang="en-US"/>
              <a:t>将连接的</a:t>
            </a:r>
            <a:endParaRPr lang="zh-CN" altLang="en-US"/>
          </a:p>
          <a:p>
            <a:r>
              <a:rPr lang="en-US" altLang="zh-CN"/>
              <a:t>Socket</a:t>
            </a:r>
            <a:r>
              <a:rPr lang="zh-CN" altLang="en-US"/>
              <a:t>与通信线程类进行绑定，这里以</a:t>
            </a:r>
            <a:endParaRPr lang="zh-CN" altLang="en-US"/>
          </a:p>
          <a:p>
            <a:r>
              <a:rPr lang="en-US" altLang="zh-CN"/>
              <a:t>PhoneSensorData</a:t>
            </a:r>
            <a:r>
              <a:rPr lang="zh-CN" altLang="en-US"/>
              <a:t>为例。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860" y="4619625"/>
            <a:ext cx="4364355" cy="14039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1625" y="614108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优化与决策</a:t>
            </a:r>
            <a:r>
              <a:rPr lang="zh-CN" altLang="en-US" sz="2400" b="1"/>
              <a:t>模块</a:t>
            </a:r>
            <a:endParaRPr lang="zh-CN" altLang="en-US" sz="2400" b="1"/>
          </a:p>
        </p:txBody>
      </p:sp>
      <p:sp>
        <p:nvSpPr>
          <p:cNvPr id="22" name="文本框 21"/>
          <p:cNvSpPr txBox="1"/>
          <p:nvPr/>
        </p:nvSpPr>
        <p:spPr>
          <a:xfrm>
            <a:off x="2758440" y="6080125"/>
            <a:ext cx="7828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在服务端尝试了Dijkstra以及</a:t>
            </a:r>
            <a:r>
              <a:rPr lang="en-US" altLang="zh-CN"/>
              <a:t>A*</a:t>
            </a:r>
            <a:r>
              <a:rPr lang="zh-CN" altLang="en-US"/>
              <a:t>算法。最终采用四领域、曼哈顿距离的</a:t>
            </a:r>
            <a:r>
              <a:rPr lang="en-US" altLang="zh-CN"/>
              <a:t>A*</a:t>
            </a:r>
            <a:r>
              <a:rPr lang="zh-CN" altLang="en-US"/>
              <a:t>算法</a:t>
            </a:r>
            <a:endParaRPr lang="zh-CN" altLang="en-US"/>
          </a:p>
          <a:p>
            <a:pPr algn="l"/>
            <a:r>
              <a:rPr lang="zh-CN" altLang="en-US"/>
              <a:t>作为智能体路径规划的</a:t>
            </a:r>
            <a:r>
              <a:rPr lang="zh-CN" altLang="en-US"/>
              <a:t>策略。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667240" y="649668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其他的类这里不做</a:t>
            </a:r>
            <a:r>
              <a:rPr lang="zh-CN" altLang="en-US"/>
              <a:t>赘述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7085" y="130175"/>
            <a:ext cx="3886835" cy="4084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" y="851535"/>
            <a:ext cx="4411980" cy="184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" y="2775585"/>
            <a:ext cx="4411980" cy="3968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4292600"/>
            <a:ext cx="3887470" cy="2237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40" y="130175"/>
            <a:ext cx="3519805" cy="1139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660" y="1322070"/>
            <a:ext cx="3550285" cy="1261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405" y="2635885"/>
            <a:ext cx="3558540" cy="15252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6150" y="4213860"/>
            <a:ext cx="3566795" cy="10928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5155" y="130175"/>
            <a:ext cx="2730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服务端</a:t>
            </a:r>
            <a:r>
              <a:rPr lang="en-US" altLang="zh-CN" sz="2800" b="1"/>
              <a:t>UML</a:t>
            </a:r>
            <a:r>
              <a:rPr lang="zh-CN" altLang="en-US" sz="2800" b="1"/>
              <a:t>总览</a:t>
            </a:r>
            <a:endParaRPr lang="zh-CN" altLang="en-US" sz="2800" b="1"/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5" y="485845"/>
            <a:ext cx="10969200" cy="705600"/>
          </a:xfrm>
        </p:spPr>
        <p:txBody>
          <a:bodyPr/>
          <a:p>
            <a:r>
              <a:rPr lang="en-US" altLang="zh-CN"/>
              <a:t>Android </a:t>
            </a:r>
            <a:r>
              <a:rPr lang="zh-CN" altLang="en-US"/>
              <a:t>手机</a:t>
            </a:r>
            <a:r>
              <a:rPr lang="en-US" altLang="zh-CN"/>
              <a:t>App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965" y="1313815"/>
            <a:ext cx="2872740" cy="115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2670810"/>
            <a:ext cx="2298065" cy="3674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18565" y="634492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activity layout</a:t>
            </a:r>
            <a:endParaRPr lang="en-US" altLang="zh-CN"/>
          </a:p>
        </p:txBody>
      </p:sp>
      <p:pic>
        <p:nvPicPr>
          <p:cNvPr id="8" name="AndroidAPP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64930" y="920115"/>
            <a:ext cx="2694940" cy="54248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11360" y="46037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演示视频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3672840" y="1130300"/>
            <a:ext cx="50469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主要实现了一个自己的</a:t>
            </a:r>
            <a:endParaRPr lang="zh-CN" altLang="en-US"/>
          </a:p>
          <a:p>
            <a:pPr algn="l"/>
            <a:r>
              <a:rPr lang="en-US" altLang="zh-CN"/>
              <a:t>MyPhoneSensorsEventListener</a:t>
            </a:r>
            <a:r>
              <a:rPr lang="zh-CN" altLang="en-US"/>
              <a:t>，</a:t>
            </a:r>
            <a:endParaRPr lang="zh-CN" altLang="en-US"/>
          </a:p>
          <a:p>
            <a:pPr algn="l"/>
            <a:r>
              <a:rPr lang="zh-CN" altLang="en-US"/>
              <a:t>实现SensorEventListener</a:t>
            </a:r>
            <a:r>
              <a:rPr lang="zh-CN" altLang="en-US"/>
              <a:t>接口。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首先要获取手机的SensorManager，通过SensorManager获取相关传感器资源，同时用于注册传感器</a:t>
            </a:r>
            <a:r>
              <a:rPr lang="zh-CN" altLang="en-US"/>
              <a:t>事件监听器。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然后</a:t>
            </a:r>
            <a:r>
              <a:rPr lang="zh-CN" altLang="en-US"/>
              <a:t>使用ExecutorService开启</a:t>
            </a:r>
            <a:r>
              <a:rPr lang="zh-CN" altLang="en-US"/>
              <a:t>一个mThreadPool</a:t>
            </a:r>
            <a:endParaRPr lang="zh-CN" altLang="en-US"/>
          </a:p>
          <a:p>
            <a:pPr algn="l"/>
            <a:r>
              <a:rPr lang="zh-CN" altLang="en-US"/>
              <a:t>在后台用于与服务端进行</a:t>
            </a:r>
            <a:r>
              <a:rPr lang="en-US" altLang="zh-CN"/>
              <a:t>Socket</a:t>
            </a:r>
            <a:r>
              <a:rPr lang="zh-CN" altLang="en-US"/>
              <a:t>数据</a:t>
            </a:r>
            <a:r>
              <a:rPr lang="zh-CN" altLang="en-US"/>
              <a:t>通信。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通信时采用</a:t>
            </a:r>
            <a:r>
              <a:rPr lang="en-US" altLang="zh-CN"/>
              <a:t>JSON</a:t>
            </a:r>
            <a:r>
              <a:rPr lang="zh-CN" altLang="en-US"/>
              <a:t>的方式，将PhoneSensorsData打包发送给服务端。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770" y="5016500"/>
            <a:ext cx="4662805" cy="16967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747" y="5123673"/>
            <a:ext cx="3340617" cy="148134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88747" y="4515372"/>
            <a:ext cx="477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法向控制算法（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PD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控制）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b="45789"/>
          <a:stretch>
            <a:fillRect/>
          </a:stretch>
        </p:blipFill>
        <p:spPr>
          <a:xfrm>
            <a:off x="6428637" y="5123673"/>
            <a:ext cx="3836946" cy="1001499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428638" y="4515372"/>
            <a:ext cx="477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前向速度控制算法（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控制）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 l="39404" t="79490" r="19362" b="1202"/>
          <a:stretch>
            <a:fillRect/>
          </a:stretch>
        </p:blipFill>
        <p:spPr>
          <a:xfrm>
            <a:off x="7657417" y="6125172"/>
            <a:ext cx="1379385" cy="31097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298835" y="2416751"/>
            <a:ext cx="239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控制目标实现</a:t>
            </a:r>
            <a:endParaRPr lang="zh-CN" altLang="en-US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567" y="631252"/>
            <a:ext cx="4537480" cy="1676542"/>
          </a:xfrm>
          <a:prstGeom prst="rect">
            <a:avLst/>
          </a:prstGeom>
        </p:spPr>
      </p:pic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331567" y="3095375"/>
          <a:ext cx="2205972" cy="424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Equation" r:id="rId4" imgW="30175200" imgH="5791200" progId="Equation.DSMT4">
                  <p:embed/>
                </p:oleObj>
              </mc:Choice>
              <mc:Fallback>
                <p:oleObj name="Equation" r:id="rId4" imgW="30175200" imgH="5791200" progId="Equation.DSMT4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1567" y="3095375"/>
                        <a:ext cx="2205972" cy="424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47" y="1877733"/>
            <a:ext cx="5839891" cy="2246112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36608" y="775122"/>
            <a:ext cx="4039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Matlab</a:t>
            </a:r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仿真实现</a:t>
            </a:r>
            <a:endParaRPr lang="zh-CN" altLang="en-US" sz="4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1" y="1613647"/>
            <a:ext cx="11693060" cy="50212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418" y="706229"/>
            <a:ext cx="8202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Simulink</a:t>
            </a:r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模块结构</a:t>
            </a:r>
            <a:endParaRPr lang="zh-CN" altLang="en-US" sz="4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38882" y="1428345"/>
            <a:ext cx="2931460" cy="2249425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05365" y="1059014"/>
            <a:ext cx="151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发送模块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5800" y="3738282"/>
            <a:ext cx="3254188" cy="1360914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92942" y="3308439"/>
            <a:ext cx="151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接收模块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34118" y="2918730"/>
            <a:ext cx="1513123" cy="371619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67468" y="2549397"/>
            <a:ext cx="151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控制模块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41370" y="2918729"/>
            <a:ext cx="2561335" cy="371619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206475" y="2549397"/>
            <a:ext cx="15131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力学模型</a:t>
            </a:r>
            <a:endParaRPr lang="zh-CN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文本框 27"/>
          <p:cNvSpPr txBox="1"/>
          <p:nvPr/>
        </p:nvSpPr>
        <p:spPr>
          <a:xfrm>
            <a:off x="8810111" y="1994990"/>
            <a:ext cx="3151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</a:rPr>
              <a:t>融合位姿效果对比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标题 1"/>
          <p:cNvSpPr>
            <a:spLocks noGrp="1"/>
          </p:cNvSpPr>
          <p:nvPr/>
        </p:nvSpPr>
        <p:spPr>
          <a:xfrm>
            <a:off x="543420" y="2856568"/>
            <a:ext cx="373775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+mn-ea"/>
                <a:ea typeface="+mn-ea"/>
              </a:rPr>
              <a:t>      PID+</a:t>
            </a:r>
            <a:r>
              <a:rPr lang="zh-CN" altLang="en-US" sz="3600" b="1" dirty="0">
                <a:latin typeface="+mn-ea"/>
                <a:ea typeface="+mn-ea"/>
              </a:rPr>
              <a:t>四元数</a:t>
            </a:r>
            <a:br>
              <a:rPr lang="en-US" altLang="zh-CN" sz="3600" b="1" dirty="0">
                <a:latin typeface="+mn-ea"/>
                <a:ea typeface="+mn-ea"/>
              </a:rPr>
            </a:br>
            <a:br>
              <a:rPr lang="en-US" altLang="zh-CN" sz="3600" b="1" dirty="0">
                <a:latin typeface="+mn-ea"/>
                <a:ea typeface="+mn-ea"/>
              </a:rPr>
            </a:br>
            <a:br>
              <a:rPr lang="en-US" altLang="zh-CN" sz="3600" b="1" dirty="0">
                <a:latin typeface="+mn-ea"/>
                <a:ea typeface="+mn-ea"/>
              </a:rPr>
            </a:br>
            <a:r>
              <a:rPr lang="en-US" altLang="zh-CN" sz="3600" b="1" dirty="0">
                <a:latin typeface="+mn-ea"/>
                <a:ea typeface="+mn-ea"/>
              </a:rPr>
              <a:t>Kalman+</a:t>
            </a:r>
            <a:r>
              <a:rPr lang="zh-CN" altLang="en-US" sz="3600" b="1" dirty="0">
                <a:latin typeface="+mn-ea"/>
                <a:ea typeface="+mn-ea"/>
              </a:rPr>
              <a:t>欧拉角</a:t>
            </a:r>
            <a:endParaRPr lang="zh-CN" altLang="en-US" sz="3600" b="1" dirty="0">
              <a:latin typeface="+mn-ea"/>
              <a:ea typeface="+mn-ea"/>
            </a:endParaRPr>
          </a:p>
        </p:txBody>
      </p:sp>
      <p:sp>
        <p:nvSpPr>
          <p:cNvPr id="44" name="副标题 2"/>
          <p:cNvSpPr>
            <a:spLocks noGrp="1"/>
          </p:cNvSpPr>
          <p:nvPr/>
        </p:nvSpPr>
        <p:spPr>
          <a:xfrm>
            <a:off x="699950" y="420697"/>
            <a:ext cx="91717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b="1" dirty="0"/>
              <a:t>传感器数据融合及位姿估算</a:t>
            </a:r>
            <a:endParaRPr lang="en-US" altLang="zh-CN" sz="3600" b="1" dirty="0"/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zh-CN" altLang="en-US" sz="1600" b="1" dirty="0"/>
              <a:t>陀螺仪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加速度计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地磁</a:t>
            </a:r>
            <a:r>
              <a:rPr lang="en-US" altLang="zh-CN" sz="1600" b="1" dirty="0"/>
              <a:t>+</a:t>
            </a:r>
            <a:r>
              <a:rPr lang="zh-CN" altLang="en-US" sz="1600" b="1" dirty="0"/>
              <a:t>角度传感器</a:t>
            </a:r>
            <a:endParaRPr lang="zh-CN" altLang="en-US" sz="1600" b="1" dirty="0"/>
          </a:p>
        </p:txBody>
      </p:sp>
      <p:sp>
        <p:nvSpPr>
          <p:cNvPr id="45" name="Rectangle 1"/>
          <p:cNvSpPr>
            <a:spLocks noChangeArrowheads="1"/>
          </p:cNvSpPr>
          <p:nvPr/>
        </p:nvSpPr>
        <p:spPr bwMode="auto">
          <a:xfrm>
            <a:off x="4837015" y="4233327"/>
            <a:ext cx="3737758" cy="230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1.读取传感器数据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2.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由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陀螺仪与地磁算出欧拉角 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3.加速度计得到欧拉角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4.将两次计算欧拉角值带入卡尔曼滤波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5.使用中值法</a:t>
            </a:r>
            <a:r>
              <a:rPr lang="zh-CN" altLang="en-US" sz="1600" dirty="0">
                <a:solidFill>
                  <a:srgbClr val="708090"/>
                </a:solidFill>
                <a:latin typeface="Arial" panose="020B0604020202020204" pitchFamily="34" charset="0"/>
                <a:ea typeface="Monaco"/>
              </a:rPr>
              <a:t>求出速度、加速度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708090"/>
              </a:solidFill>
              <a:effectLst/>
              <a:latin typeface="Arial" panose="020B0604020202020204" pitchFamily="34" charset="0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6.转换至世界坐标系下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7.积分计算车的位置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6" name="Picture 3" descr="previe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752" y="432255"/>
            <a:ext cx="2199690" cy="13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67439">
            <a:off x="8519051" y="450055"/>
            <a:ext cx="1067266" cy="1275976"/>
          </a:xfrm>
          <a:prstGeom prst="rect">
            <a:avLst/>
          </a:prstGeom>
        </p:spPr>
      </p:pic>
      <p:pic>
        <p:nvPicPr>
          <p:cNvPr id="48" name="Picture 5" descr="https://docimg10.docs.qq.com/image/Eap88GxK-_HGwQGMTUcOFA.jpeg?w=1440&amp;h=7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0"/>
          <a:stretch>
            <a:fillRect/>
          </a:stretch>
        </p:blipFill>
        <p:spPr bwMode="auto">
          <a:xfrm>
            <a:off x="8410215" y="2394919"/>
            <a:ext cx="3557325" cy="409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/>
          <a:srcRect l="3309" t="1989" r="6004" b="906"/>
          <a:stretch>
            <a:fillRect/>
          </a:stretch>
        </p:blipFill>
        <p:spPr>
          <a:xfrm>
            <a:off x="6943792" y="618106"/>
            <a:ext cx="1352184" cy="1149349"/>
          </a:xfrm>
          <a:prstGeom prst="rect">
            <a:avLst/>
          </a:prstGeom>
        </p:spPr>
      </p:pic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4825090" y="1821344"/>
            <a:ext cx="3440460" cy="230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1.重力加速度归一化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2.提取等效余弦矩阵中的重力分量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708090"/>
              </a:solidFill>
              <a:effectLst/>
              <a:latin typeface="Arial" panose="020B0604020202020204" pitchFamily="34" charset="0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3.向量叉积得出姿态误差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708090"/>
              </a:solidFill>
              <a:effectLst/>
              <a:latin typeface="Arial" panose="020B0604020202020204" pitchFamily="34" charset="0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4.对误差进行积分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708090"/>
              </a:solidFill>
              <a:effectLst/>
              <a:latin typeface="Arial" panose="020B0604020202020204" pitchFamily="34" charset="0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5.互补滤波，修正角速度积分漂移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708090"/>
              </a:solidFill>
              <a:effectLst/>
              <a:latin typeface="Arial" panose="020B0604020202020204" pitchFamily="34" charset="0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6.一阶龙格库塔法更新四元数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708090"/>
              </a:solidFill>
              <a:effectLst/>
              <a:latin typeface="Arial" panose="020B0604020202020204" pitchFamily="34" charset="0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7.四元数归一化</a:t>
            </a:r>
            <a:r>
              <a:rPr lang="zh-CN" altLang="en-US" sz="1600" dirty="0">
                <a:latin typeface="Arial" panose="020B0604020202020204" pitchFamily="34" charset="0"/>
              </a:rPr>
              <a:t>、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转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为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Arial" panose="020B0604020202020204" pitchFamily="34" charset="0"/>
                <a:ea typeface="Monaco"/>
              </a:rPr>
              <a:t>欧拉角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724" y="1496076"/>
            <a:ext cx="1294069" cy="124061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6"/>
          <a:srcRect t="30013"/>
          <a:stretch>
            <a:fillRect/>
          </a:stretch>
        </p:blipFill>
        <p:spPr>
          <a:xfrm>
            <a:off x="2336108" y="2803153"/>
            <a:ext cx="1832354" cy="34586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7"/>
          <a:srcRect l="28574" t="-1039" r="30019" b="-5246"/>
          <a:stretch>
            <a:fillRect/>
          </a:stretch>
        </p:blipFill>
        <p:spPr>
          <a:xfrm>
            <a:off x="2823987" y="5385726"/>
            <a:ext cx="1225500" cy="1181377"/>
          </a:xfrm>
          <a:prstGeom prst="rect">
            <a:avLst/>
          </a:prstGeom>
        </p:spPr>
      </p:pic>
      <p:cxnSp>
        <p:nvCxnSpPr>
          <p:cNvPr id="54" name="直接箭头连接符 53"/>
          <p:cNvCxnSpPr/>
          <p:nvPr/>
        </p:nvCxnSpPr>
        <p:spPr>
          <a:xfrm flipV="1">
            <a:off x="3626738" y="3770811"/>
            <a:ext cx="0" cy="7402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1907177" y="3727269"/>
            <a:ext cx="0" cy="92310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294260" y="3857425"/>
            <a:ext cx="131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便于进行微分运算、工程实用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89958" y="3819491"/>
            <a:ext cx="1656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消除量测噪声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系统误差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</a:rPr>
              <a:t>优化估计值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左大括号 57"/>
          <p:cNvSpPr/>
          <p:nvPr/>
        </p:nvSpPr>
        <p:spPr>
          <a:xfrm rot="10800000">
            <a:off x="4245799" y="3316711"/>
            <a:ext cx="135854" cy="1820092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5" y="5408914"/>
            <a:ext cx="1711234" cy="1043593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5207328" y="1440444"/>
            <a:ext cx="3151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</a:rPr>
              <a:t>流程概述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2" name="Picture 10" descr="查看源图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0" y="1757916"/>
            <a:ext cx="1656879" cy="124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矩形 34"/>
          <p:cNvSpPr/>
          <p:nvPr/>
        </p:nvSpPr>
        <p:spPr>
          <a:xfrm>
            <a:off x="3861435" y="825500"/>
            <a:ext cx="7564120" cy="58007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170940"/>
            <a:ext cx="3238500" cy="499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90" y="3134995"/>
            <a:ext cx="4593590" cy="32734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30" y="3500755"/>
            <a:ext cx="1847850" cy="643255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6295390" y="3792855"/>
            <a:ext cx="576580" cy="120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50" y="5062855"/>
            <a:ext cx="2078355" cy="9347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085" y="1595755"/>
            <a:ext cx="3863975" cy="947420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 rot="16200000">
            <a:off x="4963160" y="2977515"/>
            <a:ext cx="612775" cy="111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5400000">
            <a:off x="4855210" y="4443095"/>
            <a:ext cx="828675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640" y="1160145"/>
            <a:ext cx="2484120" cy="1394460"/>
          </a:xfrm>
          <a:prstGeom prst="rect">
            <a:avLst/>
          </a:prstGeom>
        </p:spPr>
      </p:pic>
      <p:sp>
        <p:nvSpPr>
          <p:cNvPr id="30" name="右箭头 29"/>
          <p:cNvSpPr/>
          <p:nvPr/>
        </p:nvSpPr>
        <p:spPr>
          <a:xfrm rot="16200000">
            <a:off x="8701405" y="3522980"/>
            <a:ext cx="1511935" cy="129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9765" y="5432425"/>
            <a:ext cx="2078355" cy="1096645"/>
          </a:xfrm>
          <a:prstGeom prst="rect">
            <a:avLst/>
          </a:prstGeom>
        </p:spPr>
      </p:pic>
      <p:sp>
        <p:nvSpPr>
          <p:cNvPr id="32" name="右箭头 31"/>
          <p:cNvSpPr/>
          <p:nvPr/>
        </p:nvSpPr>
        <p:spPr>
          <a:xfrm rot="5400000">
            <a:off x="9023985" y="5158740"/>
            <a:ext cx="416560" cy="130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-263525" y="675005"/>
            <a:ext cx="346075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</a:t>
            </a:r>
            <a:r>
              <a:rPr lang="zh-CN" altLang="en-US" sz="2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运行流程</a:t>
            </a:r>
            <a:endParaRPr lang="zh-CN" altLang="en-US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38855" y="264160"/>
            <a:ext cx="3460750" cy="4298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程序基本</a:t>
            </a:r>
            <a:r>
              <a:rPr lang="zh-CN" altLang="en-US" sz="2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组成部件</a:t>
            </a:r>
            <a:endParaRPr lang="zh-CN" altLang="en-US" sz="2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PLACING_PICTURE_USER_VIEWPORT" val="{&quot;height&quot;:1888,&quot;width&quot;:7968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803*3953*636*63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COMMONDATA" val="eyJoZGlkIjoiYmI1NDIyOTdkOGUxOGI3MzY0NGQyYTkzMGY0MGRhMWU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WPS 演示</Application>
  <PresentationFormat>宽屏</PresentationFormat>
  <Paragraphs>127</Paragraphs>
  <Slides>10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思源黑体 CN Medium</vt:lpstr>
      <vt:lpstr>黑体</vt:lpstr>
      <vt:lpstr>Monaco</vt:lpstr>
      <vt:lpstr>SWAstro</vt:lpstr>
      <vt:lpstr>微软雅黑</vt:lpstr>
      <vt:lpstr>Arial Unicode MS</vt:lpstr>
      <vt:lpstr>Calibri</vt:lpstr>
      <vt:lpstr>Office 主题​​</vt:lpstr>
      <vt:lpstr>Equation.DSMT4</vt:lpstr>
      <vt:lpstr>综合设计与实践C答辩 ——自主智能无人装置与系统</vt:lpstr>
      <vt:lpstr>任务架构及开发路径选择</vt:lpstr>
      <vt:lpstr>数字世界服务端</vt:lpstr>
      <vt:lpstr>PowerPoint 演示文稿</vt:lpstr>
      <vt:lpstr>Android 手机App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雷阵雨</cp:lastModifiedBy>
  <cp:revision>164</cp:revision>
  <dcterms:created xsi:type="dcterms:W3CDTF">2019-06-19T02:08:00Z</dcterms:created>
  <dcterms:modified xsi:type="dcterms:W3CDTF">2022-09-09T03:57:14Z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F96DB77704ED4389A5B24C872D6DD5DF</vt:lpwstr>
  </property>
</Properties>
</file>